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353" r:id="rId3"/>
    <p:sldId id="358" r:id="rId4"/>
    <p:sldId id="359" r:id="rId5"/>
    <p:sldId id="361" r:id="rId6"/>
    <p:sldId id="360" r:id="rId7"/>
    <p:sldId id="363" r:id="rId8"/>
    <p:sldId id="364" r:id="rId9"/>
    <p:sldId id="365" r:id="rId10"/>
    <p:sldId id="366" r:id="rId11"/>
    <p:sldId id="348" r:id="rId12"/>
    <p:sldId id="324" r:id="rId13"/>
  </p:sldIdLst>
  <p:sldSz cx="9144000" cy="6858000" type="screen4x3"/>
  <p:notesSz cx="6810375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14" userDrawn="1">
          <p15:clr>
            <a:srgbClr val="A4A3A4"/>
          </p15:clr>
        </p15:guide>
        <p15:guide id="2" pos="30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C00000"/>
    <a:srgbClr val="9DC3E6"/>
    <a:srgbClr val="8CA4BA"/>
    <a:srgbClr val="FF0000"/>
    <a:srgbClr val="22B3D9"/>
    <a:srgbClr val="1BB0C2"/>
    <a:srgbClr val="77A3D6"/>
    <a:srgbClr val="FC7CB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3550" autoAdjust="0"/>
  </p:normalViewPr>
  <p:slideViewPr>
    <p:cSldViewPr snapToGrid="0">
      <p:cViewPr varScale="1">
        <p:scale>
          <a:sx n="113" d="100"/>
          <a:sy n="113" d="100"/>
        </p:scale>
        <p:origin x="-1488" y="-108"/>
      </p:cViewPr>
      <p:guideLst>
        <p:guide orient="horz" pos="2614"/>
        <p:guide pos="30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162" cy="498852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7" y="1"/>
            <a:ext cx="2951162" cy="498852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AB27AB9F-97AE-4B1C-82FD-2F616B01C5F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76750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834"/>
            <a:ext cx="5448300" cy="3914865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2" cy="498851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7" y="9443662"/>
            <a:ext cx="2951162" cy="498851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828775D1-22BB-474D-8CCA-E53CA581C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2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76750" cy="3357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75D1-22BB-474D-8CCA-E53CA581C78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510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76750" cy="3357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75D1-22BB-474D-8CCA-E53CA581C78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510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76750" cy="3357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75D1-22BB-474D-8CCA-E53CA581C78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510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76750" cy="3357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75D1-22BB-474D-8CCA-E53CA581C78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51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76750" cy="3357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75D1-22BB-474D-8CCA-E53CA581C78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510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76750" cy="3357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75D1-22BB-474D-8CCA-E53CA581C78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510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76750" cy="3357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75D1-22BB-474D-8CCA-E53CA581C78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510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76750" cy="3357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75D1-22BB-474D-8CCA-E53CA581C78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510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76750" cy="3357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75D1-22BB-474D-8CCA-E53CA581C78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510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76750" cy="3357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75D1-22BB-474D-8CCA-E53CA581C78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510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76750" cy="3357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75D1-22BB-474D-8CCA-E53CA581C78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51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2DBE-92E7-48D6-800E-44D341AC1B2F}" type="datetime1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D783-D591-445D-BA93-BB06A37AD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9503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6747-9FDC-4BBB-82C2-FB020C372ECC}" type="datetime1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D783-D591-445D-BA93-BB06A37AD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82896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6753-8385-4B61-8E1A-87A731E82489}" type="datetime1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D783-D591-445D-BA93-BB06A37AD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68240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B873-3051-47BE-B148-EE7FE359B5EA}" type="datetime1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D783-D591-445D-BA93-BB06A37AD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31845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7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9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7A58-A9E2-4F1A-8F43-A56CAA5CBE97}" type="datetime1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D783-D591-445D-BA93-BB06A37AD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30502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1577-D94A-44BD-BFCD-FA8B92E44257}" type="datetime1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D783-D591-445D-BA93-BB06A37AD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068891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C2C7-76F8-4E2E-8D85-6E37C72FDDD0}" type="datetime1">
              <a:rPr lang="ru-RU" smtClean="0"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D783-D591-445D-BA93-BB06A37AD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97655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5636-1FB6-4C00-A032-D8A20BF38CD5}" type="datetime1">
              <a:rPr lang="ru-RU" smtClean="0"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D783-D591-445D-BA93-BB06A37AD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87516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F52D-DCAF-4630-AA94-D0FE3DA180CF}" type="datetime1">
              <a:rPr lang="ru-RU" smtClean="0"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D783-D591-445D-BA93-BB06A37AD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62971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6AD4-5ACB-46E9-BF02-6B96438B3030}" type="datetime1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D783-D591-445D-BA93-BB06A37AD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311551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49AD-20B4-4BE0-95DD-8AF5BA820AA2}" type="datetime1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D783-D591-445D-BA93-BB06A37AD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36412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46A52-B1FD-49BF-9742-B0515B403535}" type="datetime1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8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4D783-D591-445D-BA93-BB06A37AD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0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raevaon@tomsk.gov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anasyukad@tomsk.gov.r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alabanova@tomsk.gov.r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raevaon@tomsk.gov.ru" TargetMode="External"/><Relationship Id="rId5" Type="http://schemas.openxmlformats.org/officeDocument/2006/relationships/hyperlink" Target="mailto:panasyukad@tomsk.gov.ru" TargetMode="External"/><Relationship Id="rId4" Type="http://schemas.openxmlformats.org/officeDocument/2006/relationships/hyperlink" Target="mailto:polosinaav@tomsk.gov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nOjoW4nzEuhH9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rtlabs.ru/d/s/nzFM4REceNS9TjRb8vLNbXI5szHHLUas/IMbyUrAaduS1vgtsYVDwzL4J00ceJHBV-3L_A1ywWZw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nOjoW4nzEuhH9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rtlabs.ru/d/s/nzFM4REceNS9TjRb8vLNbXI5szHHLUas/IMbyUrAaduS1vgtsYVDwzL4J00ceJHBV-3L_A1ywWZw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lib.gov70.ru/d/33736c0e81e3443c88e8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k.yandex.ru/i/aKC53o5SnZugSg" TargetMode="External"/><Relationship Id="rId4" Type="http://schemas.openxmlformats.org/officeDocument/2006/relationships/hyperlink" Target="https://disk.yandex.ru/i/iyyUtt9iWvDl7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866" y="3456943"/>
            <a:ext cx="4303713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Номер слайда 1"/>
          <p:cNvSpPr txBox="1">
            <a:spLocks/>
          </p:cNvSpPr>
          <p:nvPr/>
        </p:nvSpPr>
        <p:spPr>
          <a:xfrm>
            <a:off x="6900066" y="63467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910" y="2673104"/>
            <a:ext cx="6754150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Перевод муниципальных услуг в электронный формат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9144000" cy="507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10" y="269561"/>
            <a:ext cx="962853" cy="9628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68450" y="722155"/>
            <a:ext cx="399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Администрации </a:t>
            </a:r>
            <a:r>
              <a:rPr lang="ru-RU" dirty="0"/>
              <a:t>Томской области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4A8BB9-91EE-2094-3310-65402A668148}"/>
              </a:ext>
            </a:extLst>
          </p:cNvPr>
          <p:cNvSpPr txBox="1"/>
          <p:nvPr/>
        </p:nvSpPr>
        <p:spPr>
          <a:xfrm>
            <a:off x="7382933" y="6069750"/>
            <a:ext cx="147531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ноябрь </a:t>
            </a:r>
            <a:r>
              <a:rPr lang="ru-RU" sz="1600" dirty="0"/>
              <a:t>2022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48130A73-5F09-096C-2B53-825AF4256565}"/>
              </a:ext>
            </a:extLst>
          </p:cNvPr>
          <p:cNvCxnSpPr>
            <a:cxnSpLocks/>
          </p:cNvCxnSpPr>
          <p:nvPr/>
        </p:nvCxnSpPr>
        <p:spPr>
          <a:xfrm flipH="1">
            <a:off x="827244" y="3980818"/>
            <a:ext cx="4348796" cy="0"/>
          </a:xfrm>
          <a:prstGeom prst="line">
            <a:avLst/>
          </a:prstGeom>
          <a:ln w="38100">
            <a:solidFill>
              <a:srgbClr val="9DC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 bwMode="auto">
          <a:xfrm>
            <a:off x="738910" y="4207194"/>
            <a:ext cx="5880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Начальник Департамента </a:t>
            </a:r>
            <a:r>
              <a:rPr lang="ru-RU" dirty="0"/>
              <a:t>цифровой трансформации Администрации Томской </a:t>
            </a:r>
            <a:r>
              <a:rPr lang="ru-RU" dirty="0" smtClean="0"/>
              <a:t>области</a:t>
            </a:r>
          </a:p>
          <a:p>
            <a:endParaRPr lang="ru-RU" dirty="0"/>
          </a:p>
          <a:p>
            <a:r>
              <a:rPr lang="ru-RU" b="1" dirty="0" err="1" smtClean="0"/>
              <a:t>Дейкин</a:t>
            </a:r>
            <a:r>
              <a:rPr lang="ru-RU" b="1" dirty="0" smtClean="0"/>
              <a:t> </a:t>
            </a:r>
            <a:r>
              <a:rPr lang="ru-RU" b="1" dirty="0"/>
              <a:t>Е</a:t>
            </a:r>
            <a:r>
              <a:rPr lang="ru-RU" b="1" dirty="0" smtClean="0"/>
              <a:t>вгений </a:t>
            </a:r>
            <a:r>
              <a:rPr lang="ru-RU" b="1" dirty="0"/>
              <a:t>Ю</a:t>
            </a:r>
            <a:r>
              <a:rPr lang="ru-RU" b="1" dirty="0" smtClean="0"/>
              <a:t>рьевич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24188485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1"/>
          <p:cNvSpPr txBox="1">
            <a:spLocks/>
          </p:cNvSpPr>
          <p:nvPr/>
        </p:nvSpPr>
        <p:spPr>
          <a:xfrm>
            <a:off x="6900066" y="63467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9144000" cy="507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8130A73-5F09-096C-2B53-825AF4256565}"/>
              </a:ext>
            </a:extLst>
          </p:cNvPr>
          <p:cNvCxnSpPr>
            <a:cxnSpLocks/>
          </p:cNvCxnSpPr>
          <p:nvPr/>
        </p:nvCxnSpPr>
        <p:spPr>
          <a:xfrm flipH="1">
            <a:off x="444425" y="877332"/>
            <a:ext cx="8318575" cy="0"/>
          </a:xfrm>
          <a:prstGeom prst="line">
            <a:avLst/>
          </a:prstGeom>
          <a:ln w="38100">
            <a:solidFill>
              <a:srgbClr val="9DC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04825" y="508000"/>
            <a:ext cx="8258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Вопросы?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290" y="1018008"/>
            <a:ext cx="86521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3B4256"/>
                </a:solidFill>
              </a:rPr>
              <a:t>7)</a:t>
            </a:r>
            <a:r>
              <a:rPr lang="ru-RU" sz="1400" dirty="0"/>
              <a:t> </a:t>
            </a:r>
            <a:r>
              <a:rPr lang="ru-RU" sz="1400" dirty="0" smtClean="0"/>
              <a:t>Наименование </a:t>
            </a:r>
            <a:r>
              <a:rPr lang="ru-RU" sz="1400" dirty="0"/>
              <a:t>услуги, в отдельных случаях, содержит не только указание на муниципальный уровень, но и на уровень субъекта Российской Федерации, что вводит в заблуждение и не относится к компетенции </a:t>
            </a:r>
            <a:r>
              <a:rPr lang="ru-RU" sz="1400" dirty="0" smtClean="0"/>
              <a:t>муниципалитета?</a:t>
            </a:r>
          </a:p>
          <a:p>
            <a:r>
              <a:rPr lang="ru-RU" sz="1400" u="sng" dirty="0" smtClean="0"/>
              <a:t>Ответ:</a:t>
            </a:r>
            <a:r>
              <a:rPr lang="ru-RU" sz="1400" dirty="0" smtClean="0"/>
              <a:t> Наименование услуги необходимо скорректировать, указать только муниципальный уровень.</a:t>
            </a:r>
          </a:p>
          <a:p>
            <a:endParaRPr lang="ru-RU" sz="1400" dirty="0"/>
          </a:p>
          <a:p>
            <a:r>
              <a:rPr lang="ru-RU" sz="1400" dirty="0" smtClean="0"/>
              <a:t>8)</a:t>
            </a:r>
            <a:r>
              <a:rPr lang="ru-RU" sz="1400" dirty="0"/>
              <a:t> типовые регламенты и ОЦС, в ряде случаев, не соответствуют действующему законодательству. Не говоря уже о том, что типовые регламенты и ОЦС не утверждены должным образом и не имеют юридического </a:t>
            </a:r>
            <a:r>
              <a:rPr lang="ru-RU" sz="1400" dirty="0" smtClean="0"/>
              <a:t>статуса?</a:t>
            </a:r>
          </a:p>
          <a:p>
            <a:r>
              <a:rPr lang="ru-RU" sz="1400" u="sng" dirty="0" smtClean="0"/>
              <a:t>Ответ</a:t>
            </a:r>
            <a:r>
              <a:rPr lang="ru-RU" sz="1400" dirty="0" smtClean="0"/>
              <a:t>: </a:t>
            </a:r>
            <a:r>
              <a:rPr lang="ru-RU" sz="1400" dirty="0" smtClean="0"/>
              <a:t>Типовые </a:t>
            </a:r>
            <a:r>
              <a:rPr lang="ru-RU" sz="1400" dirty="0"/>
              <a:t>р</a:t>
            </a:r>
            <a:r>
              <a:rPr lang="ru-RU" sz="1400" dirty="0" smtClean="0"/>
              <a:t>егламенты разработаны курирующими Министерствами и являются методической поддержкой, также все типовые регламенты проходят согласование с </a:t>
            </a:r>
            <a:r>
              <a:rPr lang="ru-RU" sz="1400" dirty="0" err="1" smtClean="0"/>
              <a:t>Минцифры</a:t>
            </a:r>
            <a:r>
              <a:rPr lang="ru-RU" sz="1400" dirty="0" smtClean="0"/>
              <a:t> России. </a:t>
            </a:r>
          </a:p>
          <a:p>
            <a:pPr algn="just"/>
            <a:r>
              <a:rPr lang="ru-RU" sz="1400" dirty="0"/>
              <a:t>ОЦС разработаны </a:t>
            </a:r>
            <a:r>
              <a:rPr lang="ru-RU" sz="1400" dirty="0" err="1"/>
              <a:t>Минцифры</a:t>
            </a:r>
            <a:r>
              <a:rPr lang="ru-RU" sz="1400" dirty="0"/>
              <a:t> </a:t>
            </a:r>
            <a:r>
              <a:rPr lang="ru-RU" sz="1400" dirty="0" smtClean="0"/>
              <a:t>России и утверждены </a:t>
            </a:r>
            <a:r>
              <a:rPr lang="ru-RU" sz="1400" dirty="0"/>
              <a:t>на совещании с федеральными и региональными руководителями цифровой трансформации 23.07.2021 № </a:t>
            </a:r>
            <a:r>
              <a:rPr lang="ru-RU" sz="1400" dirty="0" smtClean="0"/>
              <a:t>ДЧ-П10-9941.</a:t>
            </a:r>
            <a:endParaRPr lang="ru-RU" sz="1400" dirty="0"/>
          </a:p>
          <a:p>
            <a:r>
              <a:rPr lang="ru-RU" sz="1400" dirty="0" smtClean="0"/>
              <a:t>Вопрос несоответствия типовых регламентов и ОЦС действующему законодательству необходимо рассматривать индивидуально по каждой услуге, а именно писать запросы в </a:t>
            </a:r>
            <a:r>
              <a:rPr lang="ru-RU" sz="1400" dirty="0" err="1" smtClean="0"/>
              <a:t>Минцифры</a:t>
            </a:r>
            <a:r>
              <a:rPr lang="ru-RU" sz="1400" dirty="0" smtClean="0"/>
              <a:t> </a:t>
            </a:r>
            <a:r>
              <a:rPr lang="ru-RU" sz="1400" dirty="0"/>
              <a:t>Р</a:t>
            </a:r>
            <a:r>
              <a:rPr lang="ru-RU" sz="1400" dirty="0" smtClean="0"/>
              <a:t>оссии и курирующие Министерства.</a:t>
            </a:r>
          </a:p>
          <a:p>
            <a:endParaRPr lang="ru-RU" sz="1400" dirty="0"/>
          </a:p>
          <a:p>
            <a:r>
              <a:rPr lang="ru-RU" sz="1400" dirty="0" smtClean="0"/>
              <a:t>9)</a:t>
            </a:r>
            <a:r>
              <a:rPr lang="ru-RU" sz="1400" dirty="0"/>
              <a:t> муниципальная услуга, предоставляемая администрацией Города Томска, может только частично входить в услугу из перечня МСЗУ, что также приводит к неправильному толкованию и введению  в заблуждение получателей </a:t>
            </a:r>
            <a:r>
              <a:rPr lang="ru-RU" sz="1400" dirty="0" smtClean="0"/>
              <a:t>услуги</a:t>
            </a:r>
            <a:r>
              <a:rPr lang="ru-RU" sz="1400" dirty="0"/>
              <a:t>?</a:t>
            </a:r>
          </a:p>
          <a:p>
            <a:r>
              <a:rPr lang="ru-RU" sz="1400" u="sng" dirty="0" smtClean="0"/>
              <a:t>Ответ:</a:t>
            </a:r>
            <a:r>
              <a:rPr lang="ru-RU" sz="1400" dirty="0" smtClean="0"/>
              <a:t> Данный вопрос также необходимо рассматривать индивидуально, так как нет понимания какая услуга и почему она оказывается в </a:t>
            </a:r>
            <a:r>
              <a:rPr lang="ru-RU" sz="1400" dirty="0" err="1" smtClean="0"/>
              <a:t>г.Томске</a:t>
            </a:r>
            <a:r>
              <a:rPr lang="ru-RU" sz="1400" dirty="0" smtClean="0"/>
              <a:t> частично. Какие мероприятия были приняты для выяснения данного вопроса?</a:t>
            </a:r>
          </a:p>
        </p:txBody>
      </p:sp>
    </p:spTree>
    <p:extLst>
      <p:ext uri="{BB962C8B-B14F-4D97-AF65-F5344CB8AC3E}">
        <p14:creationId xmlns:p14="http://schemas.microsoft.com/office/powerpoint/2010/main" val="3331094432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1"/>
          <p:cNvSpPr txBox="1">
            <a:spLocks/>
          </p:cNvSpPr>
          <p:nvPr/>
        </p:nvSpPr>
        <p:spPr>
          <a:xfrm>
            <a:off x="6900066" y="63467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9144000" cy="507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48130A73-5F09-096C-2B53-825AF4256565}"/>
              </a:ext>
            </a:extLst>
          </p:cNvPr>
          <p:cNvCxnSpPr>
            <a:cxnSpLocks/>
          </p:cNvCxnSpPr>
          <p:nvPr/>
        </p:nvCxnSpPr>
        <p:spPr>
          <a:xfrm flipH="1">
            <a:off x="505985" y="961028"/>
            <a:ext cx="8318575" cy="0"/>
          </a:xfrm>
          <a:prstGeom prst="line">
            <a:avLst/>
          </a:prstGeom>
          <a:ln w="38100">
            <a:solidFill>
              <a:srgbClr val="9DC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04825" y="581745"/>
            <a:ext cx="4318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ОМСУ необходимо: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3200" y="1050290"/>
            <a:ext cx="879336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Актуализировать перечни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муниципальных услуг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и направить в Департамент цифровой трансформации Администрации Томской области, по адресу электронной почты: </a:t>
            </a:r>
            <a:r>
              <a:rPr lang="en-US" sz="1400" dirty="0" smtClean="0">
                <a:hlinkClick r:id="rId3"/>
              </a:rPr>
              <a:t>kraevaon@tomsk.gov.ru</a:t>
            </a:r>
            <a:endParaRPr lang="ru-RU" sz="1400" dirty="0" smtClean="0"/>
          </a:p>
          <a:p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Срок: 18.11.2022</a:t>
            </a:r>
          </a:p>
          <a:p>
            <a:endParaRPr lang="ru-RU" sz="14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Утвердить план перевода муниципальных услуг в электронный формат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и направить в Департамент цифровой трансформации Администрации Томской области, по адресу электронной почты: </a:t>
            </a:r>
            <a:r>
              <a:rPr lang="en-US" sz="1400" dirty="0">
                <a:hlinkClick r:id="rId3"/>
              </a:rPr>
              <a:t>kraevaon@tomsk.gov.ru</a:t>
            </a:r>
            <a:endParaRPr lang="ru-RU" sz="1400" dirty="0"/>
          </a:p>
          <a:p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Срок: </a:t>
            </a:r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21.11.2022</a:t>
            </a:r>
            <a:endParaRPr lang="ru-RU" sz="1400" b="1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Актуализировать административные регламенты в соответствии с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ОЦС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и направить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 Департамент цифровой трансформации Администрации Томской области, по адресу электронной почты: </a:t>
            </a:r>
            <a:r>
              <a:rPr lang="en-US" sz="1400" dirty="0" smtClean="0">
                <a:hlinkClick r:id="rId4"/>
              </a:rPr>
              <a:t>panasyukad@tomsk.gov.ru</a:t>
            </a:r>
            <a:endParaRPr lang="ru-RU" sz="1400" dirty="0" smtClean="0"/>
          </a:p>
          <a:p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Срок: </a:t>
            </a:r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30.11.2022</a:t>
            </a:r>
            <a:endParaRPr lang="ru-RU" sz="14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Обеспечить предоставление МСЗУ в электронной форме посредством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ПГС</a:t>
            </a:r>
            <a:endParaRPr lang="ru-RU" sz="1400" dirty="0">
              <a:solidFill>
                <a:srgbClr val="C00000"/>
              </a:solidFill>
            </a:endParaRPr>
          </a:p>
          <a:p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Срок: постоянно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Организовать очный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приём в системе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ПГС, в целях передачи статусов в ЕЛК на ЕПГУ</a:t>
            </a:r>
          </a:p>
          <a:p>
            <a:pPr algn="just"/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Срок: </a:t>
            </a:r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постоянно</a:t>
            </a:r>
          </a:p>
          <a:p>
            <a:pPr algn="just"/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Обеспечить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сбор и предоставление информации для расчета показателей по исполнению Указа Президента Российской Федерации от 21.07.2020 № 474 «О национальных целях развития Российской Федерации на период до 2030 года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1400" dirty="0">
              <a:solidFill>
                <a:srgbClr val="C00000"/>
              </a:solidFill>
            </a:endParaRPr>
          </a:p>
          <a:p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Срок: ежеквартально до 1 числа месяца после отчетного </a:t>
            </a:r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периода</a:t>
            </a:r>
            <a:endParaRPr lang="ru-RU" sz="14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14776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Прямоугольник 23"/>
          <p:cNvSpPr/>
          <p:nvPr/>
        </p:nvSpPr>
        <p:spPr>
          <a:xfrm>
            <a:off x="0" y="6409666"/>
            <a:ext cx="9144000" cy="448334"/>
          </a:xfrm>
          <a:prstGeom prst="rect">
            <a:avLst/>
          </a:prstGeom>
          <a:solidFill>
            <a:srgbClr val="9DC3E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2E75B6"/>
                </a:solidFill>
              </a:defRPr>
            </a:pPr>
            <a:endParaRPr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" t="651" r="6720" b="2127"/>
          <a:stretch/>
        </p:blipFill>
        <p:spPr bwMode="auto">
          <a:xfrm>
            <a:off x="3836778" y="3181501"/>
            <a:ext cx="5307223" cy="322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4446" y="998034"/>
            <a:ext cx="3643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dirty="0"/>
              <a:t>Балабанова Светлана </a:t>
            </a:r>
            <a:r>
              <a:rPr lang="ru-RU" dirty="0" smtClean="0"/>
              <a:t>Геннадьевна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8828" y="1289050"/>
            <a:ext cx="190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dirty="0"/>
              <a:t>+7 (3822) 518-139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15285" y="1625031"/>
            <a:ext cx="2682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dirty="0">
                <a:solidFill>
                  <a:srgbClr val="2995B2"/>
                </a:solidFill>
                <a:hlinkClick r:id="rId3"/>
              </a:rPr>
              <a:t>balabanova@tomsk.gov.ru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94750" y="2283314"/>
            <a:ext cx="3703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dirty="0" err="1"/>
              <a:t>Полосина</a:t>
            </a:r>
            <a:r>
              <a:rPr lang="ru-RU" dirty="0"/>
              <a:t> Анжелика Владимировна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13497" y="2584913"/>
            <a:ext cx="190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dirty="0"/>
              <a:t>+7 (3822) </a:t>
            </a:r>
            <a:r>
              <a:rPr lang="ru-RU" dirty="0" smtClean="0"/>
              <a:t>518-138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06800" y="2950422"/>
            <a:ext cx="2604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dirty="0">
                <a:solidFill>
                  <a:srgbClr val="2995B2"/>
                </a:solidFill>
                <a:hlinkClick r:id="rId4"/>
              </a:rPr>
              <a:t>polosinaav@tomsk.gov.ru</a:t>
            </a: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15285" y="3592858"/>
            <a:ext cx="3186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dirty="0"/>
              <a:t>Панасюк Алексей Дмитриевич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13496" y="3949595"/>
            <a:ext cx="190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dirty="0"/>
              <a:t>+7 (3822) 510-647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54446" y="4315000"/>
            <a:ext cx="2708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dirty="0">
                <a:solidFill>
                  <a:srgbClr val="2995B2"/>
                </a:solidFill>
                <a:hlinkClick r:id="rId5"/>
              </a:rPr>
              <a:t>panasyukad@tomsk.gov.ru</a:t>
            </a:r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6082" y="415212"/>
            <a:ext cx="5904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sz="2000" b="1" dirty="0" smtClean="0">
                <a:solidFill>
                  <a:srgbClr val="1F4E79"/>
                </a:solidFill>
              </a:rPr>
              <a:t>Команда по переводу услуг в </a:t>
            </a:r>
            <a:r>
              <a:rPr lang="ru-RU" sz="2000" b="1" dirty="0">
                <a:solidFill>
                  <a:srgbClr val="1F4E79"/>
                </a:solidFill>
              </a:rPr>
              <a:t>электронный </a:t>
            </a:r>
            <a:r>
              <a:rPr lang="ru-RU" sz="2000" b="1" dirty="0" smtClean="0">
                <a:solidFill>
                  <a:srgbClr val="1F4E79"/>
                </a:solidFill>
              </a:rPr>
              <a:t>формат</a:t>
            </a:r>
            <a:endParaRPr lang="ru-RU" sz="2000" b="1" dirty="0">
              <a:solidFill>
                <a:srgbClr val="1F4E7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7437" y="5006791"/>
            <a:ext cx="2862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dirty="0" smtClean="0"/>
              <a:t>Краева Оксана Николаевна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8830" y="5271321"/>
            <a:ext cx="190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+7 (3822) 518-082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4446" y="5620519"/>
            <a:ext cx="2459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kraevaon@tomsk.gov.ru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885586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1"/>
          <p:cNvSpPr txBox="1">
            <a:spLocks/>
          </p:cNvSpPr>
          <p:nvPr/>
        </p:nvSpPr>
        <p:spPr>
          <a:xfrm>
            <a:off x="6900066" y="63467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9144000" cy="507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910" y="617380"/>
            <a:ext cx="5703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Цифровая трансформация</a:t>
            </a:r>
            <a:endParaRPr lang="ru-RU" sz="2000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48130A73-5F09-096C-2B53-825AF4256565}"/>
              </a:ext>
            </a:extLst>
          </p:cNvPr>
          <p:cNvCxnSpPr>
            <a:cxnSpLocks/>
          </p:cNvCxnSpPr>
          <p:nvPr/>
        </p:nvCxnSpPr>
        <p:spPr>
          <a:xfrm flipH="1">
            <a:off x="504825" y="1085218"/>
            <a:ext cx="8318575" cy="0"/>
          </a:xfrm>
          <a:prstGeom prst="line">
            <a:avLst/>
          </a:prstGeom>
          <a:ln w="38100">
            <a:solidFill>
              <a:srgbClr val="9DC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81000" y="1400086"/>
            <a:ext cx="8576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Указ Президента Российской Федерации от 21 июля 2020 года № 474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 национальных целях развития Российской Федерации на период до 2030 года» </a:t>
            </a:r>
          </a:p>
        </p:txBody>
      </p:sp>
      <p:pic>
        <p:nvPicPr>
          <p:cNvPr id="10" name="Picture 2" descr="https://www.voplus.com/web-img/new_mig/vectorstock_26210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802" y="4276093"/>
            <a:ext cx="3650198" cy="258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18713" y="3200400"/>
            <a:ext cx="5253090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Национальная цель – «Цифровая трансформация»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8713" y="4366495"/>
            <a:ext cx="5177664" cy="1181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Целевой показатель </a:t>
            </a:r>
            <a:r>
              <a:rPr lang="ru-RU" dirty="0"/>
              <a:t>– </a:t>
            </a:r>
            <a:r>
              <a:rPr lang="ru-RU" dirty="0" smtClean="0"/>
              <a:t>Увеличение доли массовых социально значимых услуг, доступных в электронном виде до 95%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18713" y="2205851"/>
            <a:ext cx="8452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Федеральный закон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от 27.07.2010 № 210-ФЗ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 Об организации предоставления государственных и муниципальных услуг»</a:t>
            </a:r>
          </a:p>
        </p:txBody>
      </p:sp>
    </p:spTree>
    <p:extLst>
      <p:ext uri="{BB962C8B-B14F-4D97-AF65-F5344CB8AC3E}">
        <p14:creationId xmlns:p14="http://schemas.microsoft.com/office/powerpoint/2010/main" val="1524610257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1"/>
          <p:cNvSpPr txBox="1">
            <a:spLocks/>
          </p:cNvSpPr>
          <p:nvPr/>
        </p:nvSpPr>
        <p:spPr>
          <a:xfrm>
            <a:off x="6900066" y="63467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9144000" cy="507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910" y="617380"/>
            <a:ext cx="5703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Цифровая трансформация</a:t>
            </a:r>
            <a:endParaRPr lang="ru-RU" sz="2000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48130A73-5F09-096C-2B53-825AF4256565}"/>
              </a:ext>
            </a:extLst>
          </p:cNvPr>
          <p:cNvCxnSpPr>
            <a:cxnSpLocks/>
          </p:cNvCxnSpPr>
          <p:nvPr/>
        </p:nvCxnSpPr>
        <p:spPr>
          <a:xfrm flipH="1">
            <a:off x="504825" y="1085218"/>
            <a:ext cx="8318575" cy="0"/>
          </a:xfrm>
          <a:prstGeom prst="line">
            <a:avLst/>
          </a:prstGeom>
          <a:ln w="38100">
            <a:solidFill>
              <a:srgbClr val="9DC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504825" y="2943801"/>
            <a:ext cx="1274620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1 очередь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40404" y="2943801"/>
            <a:ext cx="1274620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2</a:t>
            </a:r>
            <a:r>
              <a:rPr lang="ru-RU" dirty="0" smtClean="0"/>
              <a:t> очередь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89492" y="2943801"/>
            <a:ext cx="1274620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3 очередь </a:t>
            </a:r>
            <a:endParaRPr lang="ru-RU" dirty="0"/>
          </a:p>
        </p:txBody>
      </p:sp>
      <p:pic>
        <p:nvPicPr>
          <p:cNvPr id="1026" name="Picture 2" descr="https://images.squarespace-cdn.com/content/v1/5903872bbf629ac9adcb4f57/1582666622852-GULPSJEEVFHHG83XHSOV/ParkingSnap_Picture_Icons_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306" y="2531533"/>
            <a:ext cx="2558185" cy="176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8713" y="1423369"/>
            <a:ext cx="8404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соответствии с Планом </a:t>
            </a:r>
            <a:r>
              <a:rPr lang="ru-RU" dirty="0">
                <a:solidFill>
                  <a:srgbClr val="002060"/>
                </a:solidFill>
              </a:rPr>
              <a:t>перевода массовых социального значимых услуг регионального и муниципального уровня (МСЗУ) в электронный </a:t>
            </a:r>
            <a:r>
              <a:rPr lang="ru-RU" dirty="0" smtClean="0">
                <a:solidFill>
                  <a:srgbClr val="002060"/>
                </a:solidFill>
              </a:rPr>
              <a:t>формат, утвержденным Протоколом </a:t>
            </a:r>
            <a:r>
              <a:rPr lang="ru-RU" dirty="0">
                <a:solidFill>
                  <a:srgbClr val="002060"/>
                </a:solidFill>
              </a:rPr>
              <a:t>президиума Правительственной комиссии по цифровому </a:t>
            </a:r>
            <a:r>
              <a:rPr lang="ru-RU" dirty="0" smtClean="0">
                <a:solidFill>
                  <a:srgbClr val="002060"/>
                </a:solidFill>
              </a:rPr>
              <a:t>развитию, перевод МСЗУ в электронный формат начат в 2021 году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8713" y="4597400"/>
            <a:ext cx="7944908" cy="1190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На 01.11.2022 в Томской области организовано подключение к 89 концентраторным формам МСЗУ на ЕПГУ, из низ более 30 муниципального уровня 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49656" y="2943801"/>
            <a:ext cx="1274620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4</a:t>
            </a:r>
            <a:r>
              <a:rPr lang="ru-RU" dirty="0" smtClean="0"/>
              <a:t> очередь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249695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1"/>
          <p:cNvSpPr txBox="1">
            <a:spLocks/>
          </p:cNvSpPr>
          <p:nvPr/>
        </p:nvSpPr>
        <p:spPr>
          <a:xfrm>
            <a:off x="6900066" y="63467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9144000" cy="507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48130A73-5F09-096C-2B53-825AF4256565}"/>
              </a:ext>
            </a:extLst>
          </p:cNvPr>
          <p:cNvCxnSpPr>
            <a:cxnSpLocks/>
          </p:cNvCxnSpPr>
          <p:nvPr/>
        </p:nvCxnSpPr>
        <p:spPr>
          <a:xfrm flipH="1">
            <a:off x="504825" y="1085218"/>
            <a:ext cx="8318575" cy="0"/>
          </a:xfrm>
          <a:prstGeom prst="line">
            <a:avLst/>
          </a:prstGeom>
          <a:ln w="38100">
            <a:solidFill>
              <a:srgbClr val="9DC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04825" y="581745"/>
            <a:ext cx="8258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Трудности в организации предоставления МСЗУ в электронном формате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744" y="1207670"/>
            <a:ext cx="836272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solidFill>
                  <a:schemeClr val="accent1">
                    <a:lumMod val="50000"/>
                  </a:schemeClr>
                </a:solidFill>
              </a:rPr>
              <a:t>Перечни муниципальных услуг</a:t>
            </a:r>
          </a:p>
          <a:p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Необходимо: 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Актуализировать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перечень муниципальных услуг (наименование услуг берем из Распоряжения Правительства РФ от 18.09.2019 N 2113-р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 с разделением на МСЗУ и Иные.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4744" y="2392971"/>
            <a:ext cx="822865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solidFill>
                  <a:schemeClr val="accent1">
                    <a:lumMod val="50000"/>
                  </a:schemeClr>
                </a:solidFill>
              </a:rPr>
              <a:t>Административные регламенты предоставления муниципальных услуг</a:t>
            </a:r>
          </a:p>
          <a:p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Необходимо: 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Разработать (актуализировать) административные регламенты по каждой муниципальной услуге, так чтобы они соответствовали концентраторным формам.</a:t>
            </a: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Каждая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концентраторная форма МСЗУ описана в целевом состоянии(ОЦС)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ОЦС разработаны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Минцифры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России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ОЦС утверждены на совещании с федеральными и региональными руководителями цифровой трансформации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ОЦС размещены по адресу </a:t>
            </a:r>
            <a:r>
              <a:rPr lang="ru-RU" sz="1400" u="sng" dirty="0">
                <a:hlinkClick r:id="rId3"/>
              </a:rPr>
              <a:t>https://disk.yandex.ru/d/nOjoW4nzEuhH9w</a:t>
            </a:r>
            <a:r>
              <a:rPr lang="ru-RU" sz="1400" u="sng" dirty="0"/>
              <a:t>;</a:t>
            </a:r>
          </a:p>
          <a:p>
            <a:pPr algn="just"/>
            <a:r>
              <a:rPr lang="ru-RU" sz="1400" u="sng" dirty="0">
                <a:hlinkClick r:id="rId4"/>
              </a:rPr>
              <a:t>https://</a:t>
            </a:r>
            <a:r>
              <a:rPr lang="ru-RU" sz="1400" u="sng" dirty="0" smtClean="0">
                <a:hlinkClick r:id="rId4"/>
              </a:rPr>
              <a:t>drive.rtlabs.ru/d/s/nzFM4REceNS9TjRb8vLNbXI5szHHLUas/IMbyUrAaduS1vgtsYVDwzL4J00ceJHBV-3L_A1ywWZwk</a:t>
            </a:r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8303" y="2392971"/>
            <a:ext cx="316442" cy="459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8303" y="1207670"/>
            <a:ext cx="316442" cy="459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8503" y="5234699"/>
            <a:ext cx="83831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solidFill>
                  <a:schemeClr val="accent1">
                    <a:lumMod val="50000"/>
                  </a:schemeClr>
                </a:solidFill>
              </a:rPr>
              <a:t>Оказание муниципальных услуг в электронном формате</a:t>
            </a:r>
          </a:p>
          <a:p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Необходимо: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1) Утвердить план перевода услуг в электронный формат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2)Подключиться к порталу государственных сервисов (ПГС)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(кто не подключился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), оказывать муниципальные услуги в установленные сроки по заявлениям поступающим в ПГС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8303" y="5234699"/>
            <a:ext cx="316442" cy="459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67543470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 descr="https://avatars.mds.yandex.net/get-zen_doc/2408175/pub_5fd880578519de25ce048e51_5fd8ae98c0a1f96eb71aadcb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702" y="4582012"/>
            <a:ext cx="3435298" cy="229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Номер слайда 1"/>
          <p:cNvSpPr txBox="1">
            <a:spLocks/>
          </p:cNvSpPr>
          <p:nvPr/>
        </p:nvSpPr>
        <p:spPr>
          <a:xfrm>
            <a:off x="6900066" y="63467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9144000" cy="507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910" y="617380"/>
            <a:ext cx="5703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Что такое Муниципальная услуга?</a:t>
            </a:r>
            <a:endParaRPr lang="ru-RU" sz="2000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48130A73-5F09-096C-2B53-825AF4256565}"/>
              </a:ext>
            </a:extLst>
          </p:cNvPr>
          <p:cNvCxnSpPr>
            <a:cxnSpLocks/>
          </p:cNvCxnSpPr>
          <p:nvPr/>
        </p:nvCxnSpPr>
        <p:spPr>
          <a:xfrm flipH="1">
            <a:off x="504825" y="1085218"/>
            <a:ext cx="8318575" cy="0"/>
          </a:xfrm>
          <a:prstGeom prst="line">
            <a:avLst/>
          </a:prstGeom>
          <a:ln w="38100">
            <a:solidFill>
              <a:srgbClr val="9DC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04825" y="2324976"/>
            <a:ext cx="84526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деятельность </a:t>
            </a:r>
            <a:r>
              <a:rPr lang="ru-RU" sz="1600" dirty="0"/>
              <a:t>по реализации функций органа местного самоуправления, </a:t>
            </a:r>
            <a:endParaRPr lang="ru-RU" sz="1600" dirty="0" smtClean="0"/>
          </a:p>
          <a:p>
            <a:r>
              <a:rPr lang="ru-RU" sz="1600" dirty="0" smtClean="0"/>
              <a:t>которая </a:t>
            </a:r>
            <a:r>
              <a:rPr lang="ru-RU" sz="1600" dirty="0"/>
              <a:t>осуществляется по запросам заявителей в пределах полномочий органа, предоставляющего муниципальные услуги, </a:t>
            </a:r>
            <a:endParaRPr lang="ru-RU" sz="1600" dirty="0" smtClean="0"/>
          </a:p>
          <a:p>
            <a:r>
              <a:rPr lang="ru-RU" sz="1600" dirty="0" smtClean="0"/>
              <a:t>по </a:t>
            </a:r>
            <a:r>
              <a:rPr lang="ru-RU" sz="1600" dirty="0"/>
              <a:t>решению вопросов местного значения, </a:t>
            </a:r>
            <a:endParaRPr lang="ru-RU" sz="1600" dirty="0" smtClean="0"/>
          </a:p>
          <a:p>
            <a:r>
              <a:rPr lang="ru-RU" sz="1600" dirty="0" smtClean="0"/>
              <a:t>установленных </a:t>
            </a:r>
            <a:r>
              <a:rPr lang="ru-RU" sz="1600" dirty="0"/>
              <a:t>в соответствии с Федеральным законом от 6 октября 2003 </a:t>
            </a:r>
            <a:r>
              <a:rPr lang="ru-RU" sz="1600" dirty="0" smtClean="0"/>
              <a:t>года </a:t>
            </a:r>
            <a:r>
              <a:rPr lang="ru-RU" sz="1600" dirty="0"/>
              <a:t>№</a:t>
            </a:r>
            <a:r>
              <a:rPr lang="ru-RU" sz="1600" dirty="0" smtClean="0"/>
              <a:t> </a:t>
            </a:r>
            <a:r>
              <a:rPr lang="ru-RU" sz="1600" dirty="0"/>
              <a:t>131-ФЗ </a:t>
            </a:r>
            <a:r>
              <a:rPr lang="ru-RU" sz="1600" dirty="0" smtClean="0"/>
              <a:t>«Об </a:t>
            </a:r>
            <a:r>
              <a:rPr lang="ru-RU" sz="1600" dirty="0"/>
              <a:t>общих принципах организации местного самоуправления в Российской </a:t>
            </a:r>
            <a:r>
              <a:rPr lang="ru-RU" sz="1600" dirty="0" smtClean="0"/>
              <a:t>Федерации» </a:t>
            </a:r>
            <a:r>
              <a:rPr lang="ru-RU" sz="1600" dirty="0"/>
              <a:t>и уставами муниципальных образований.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5776" y="1453078"/>
            <a:ext cx="4680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Согласно пункту 2 статьи 2 Закона № 210-ФЗ </a:t>
            </a:r>
          </a:p>
        </p:txBody>
      </p:sp>
    </p:spTree>
    <p:extLst>
      <p:ext uri="{BB962C8B-B14F-4D97-AF65-F5344CB8AC3E}">
        <p14:creationId xmlns:p14="http://schemas.microsoft.com/office/powerpoint/2010/main" val="3863607850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1"/>
          <p:cNvSpPr txBox="1">
            <a:spLocks/>
          </p:cNvSpPr>
          <p:nvPr/>
        </p:nvSpPr>
        <p:spPr>
          <a:xfrm>
            <a:off x="6900066" y="63467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9144000" cy="507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2710" y="1159592"/>
            <a:ext cx="802110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Перечень муниципальных услуг: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У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слуги делятся на: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- муниципальные услуги;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- услуги по переданным полномочиям;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- услуги предоставляемые в рамках задания (заказа).</a:t>
            </a:r>
          </a:p>
          <a:p>
            <a:pPr marL="285750" indent="-285750">
              <a:buFontTx/>
              <a:buChar char="-"/>
            </a:pPr>
            <a:endParaRPr lang="ru-RU" sz="16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еречень муниципальных услуг необходимо разделить на: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МСЗУ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(муниципальные услуги, услуги по переданным полномочиям, услуги учреждений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);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иные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(муниципальные услуги, услуги по переданным полномочиям, услуги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учреждений).</a:t>
            </a:r>
          </a:p>
          <a:p>
            <a:endParaRPr lang="ru-RU" sz="16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При формировании перечня необходимо учитывать НПА:</a:t>
            </a:r>
            <a:endParaRPr lang="ru-RU" sz="1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) Федеральный закон от 27.07.2010 № 210-ФЗ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2)</a:t>
            </a:r>
            <a:r>
              <a:rPr lang="ru-RU" sz="1600" dirty="0"/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Федеральный закон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6.10.2003 № 131-ФЗ;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3) Распоряжение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Правительства РФ от 18.09.2019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№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2113-р;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4)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Распоряжение Правительства РФ от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25.04.2011 № 729-р;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5)</a:t>
            </a:r>
            <a:r>
              <a:rPr lang="ru-RU" sz="1600" dirty="0"/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МСЗУ,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утвержденный на заседании Комиссии по цифровому развитию,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при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Совете по цифровому развитию при Губернаторе Томской области (Протокол № 5 от 08.07.2022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);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и иные…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8130A73-5F09-096C-2B53-825AF4256565}"/>
              </a:ext>
            </a:extLst>
          </p:cNvPr>
          <p:cNvCxnSpPr>
            <a:cxnSpLocks/>
          </p:cNvCxnSpPr>
          <p:nvPr/>
        </p:nvCxnSpPr>
        <p:spPr>
          <a:xfrm flipH="1">
            <a:off x="412710" y="951077"/>
            <a:ext cx="8318575" cy="0"/>
          </a:xfrm>
          <a:prstGeom prst="line">
            <a:avLst/>
          </a:prstGeom>
          <a:ln w="38100">
            <a:solidFill>
              <a:srgbClr val="9DC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04825" y="581745"/>
            <a:ext cx="8258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 организовать работу по формированию перечня муниципальных услуг?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53613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1"/>
          <p:cNvSpPr txBox="1">
            <a:spLocks/>
          </p:cNvSpPr>
          <p:nvPr/>
        </p:nvSpPr>
        <p:spPr>
          <a:xfrm>
            <a:off x="6900066" y="63467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9144000" cy="507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2709" y="1828459"/>
            <a:ext cx="823175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</a:rPr>
              <a:t>План перевода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муниципальных услуг в электронный формат формируется </a:t>
            </a:r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</a:rPr>
              <a:t>на основании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утвержденного и согласованного </a:t>
            </a:r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</a:rPr>
              <a:t>перечня муниципальных услуг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 плане необходимо указать наименование услуги и дату перевода ее в электронный формат.</a:t>
            </a:r>
          </a:p>
          <a:p>
            <a:endParaRPr lang="ru-RU" sz="1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</a:rPr>
              <a:t>По услугам МСЗУ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дату ставим до 01.11.2022 (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если заявка на подключение к концентраторным формам на ЕПГУ направлялась в Департамент цифровой трансформации Администрации Томской области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);</a:t>
            </a: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defTabSz="685800" font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</a:rPr>
              <a:t>По иным услуга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дату ставим до конца 2023 -2024 года. Перевод данных услуг осуществляется с использованием ВКУ (визуальный конструктор услуг) начиная с 2023 года (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Постановление Правительства РФ от 03.09.2022 № 1555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8130A73-5F09-096C-2B53-825AF4256565}"/>
              </a:ext>
            </a:extLst>
          </p:cNvPr>
          <p:cNvCxnSpPr>
            <a:cxnSpLocks/>
          </p:cNvCxnSpPr>
          <p:nvPr/>
        </p:nvCxnSpPr>
        <p:spPr>
          <a:xfrm flipH="1">
            <a:off x="412710" y="1332077"/>
            <a:ext cx="8318575" cy="0"/>
          </a:xfrm>
          <a:prstGeom prst="line">
            <a:avLst/>
          </a:prstGeom>
          <a:ln w="38100">
            <a:solidFill>
              <a:srgbClr val="9DC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04825" y="581745"/>
            <a:ext cx="8258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 организовать работу по формированию плана перевода услуг в электронный формат?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12892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1"/>
          <p:cNvSpPr txBox="1">
            <a:spLocks/>
          </p:cNvSpPr>
          <p:nvPr/>
        </p:nvSpPr>
        <p:spPr>
          <a:xfrm>
            <a:off x="6900066" y="63467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9144000" cy="507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8130A73-5F09-096C-2B53-825AF4256565}"/>
              </a:ext>
            </a:extLst>
          </p:cNvPr>
          <p:cNvCxnSpPr>
            <a:cxnSpLocks/>
          </p:cNvCxnSpPr>
          <p:nvPr/>
        </p:nvCxnSpPr>
        <p:spPr>
          <a:xfrm flipH="1">
            <a:off x="444425" y="1103477"/>
            <a:ext cx="8318575" cy="0"/>
          </a:xfrm>
          <a:prstGeom prst="line">
            <a:avLst/>
          </a:prstGeom>
          <a:ln w="38100">
            <a:solidFill>
              <a:srgbClr val="9DC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04825" y="581745"/>
            <a:ext cx="8258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 организовать работу по актуализации Административных регламентов?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4425" y="1484911"/>
            <a:ext cx="83185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</a:rPr>
              <a:t>На каждую услугу из перечня муниципальных услуг необходимо разработать (актуализировать) Административный регламент </a:t>
            </a:r>
            <a:r>
              <a:rPr lang="ru-RU" sz="1600" u="sng" dirty="0">
                <a:solidFill>
                  <a:schemeClr val="accent1">
                    <a:lumMod val="50000"/>
                  </a:schemeClr>
                </a:solidFill>
              </a:rPr>
              <a:t>предоставления муниципальных услуг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Административный регламент должен соответствовать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Федеральному закону от 27.07.2010 № 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210-ФЗ.</a:t>
            </a:r>
          </a:p>
          <a:p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По МСЗУ: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Каждая концентраторная форма МСЗУ описана в целевом состоянии(ОЦС)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ОЦС разработаны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Минцифры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России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ОЦС утверждены на совещании с федеральными и региональными руководителями цифровой трансформации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ОЦС размещены по адресу </a:t>
            </a:r>
            <a:r>
              <a:rPr lang="ru-RU" sz="1600" u="sng" dirty="0">
                <a:hlinkClick r:id="rId3"/>
              </a:rPr>
              <a:t>https://disk.yandex.ru/d/nOjoW4nzEuhH9w</a:t>
            </a:r>
            <a:r>
              <a:rPr lang="ru-RU" sz="1600" u="sng" dirty="0"/>
              <a:t>;</a:t>
            </a:r>
          </a:p>
          <a:p>
            <a:pPr algn="just"/>
            <a:r>
              <a:rPr lang="ru-RU" sz="1600" u="sng" dirty="0">
                <a:hlinkClick r:id="rId4"/>
              </a:rPr>
              <a:t>https://drive.rtlabs.ru/d/s/nzFM4REceNS9TjRb8vLNbXI5szHHLUas/IMbyUrAaduS1vgtsYVDwzL4J00ceJHBV-3L_A1ywWZwk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48290635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1"/>
          <p:cNvSpPr txBox="1">
            <a:spLocks/>
          </p:cNvSpPr>
          <p:nvPr/>
        </p:nvSpPr>
        <p:spPr>
          <a:xfrm>
            <a:off x="6900066" y="63467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9144000" cy="507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8130A73-5F09-096C-2B53-825AF4256565}"/>
              </a:ext>
            </a:extLst>
          </p:cNvPr>
          <p:cNvCxnSpPr>
            <a:cxnSpLocks/>
          </p:cNvCxnSpPr>
          <p:nvPr/>
        </p:nvCxnSpPr>
        <p:spPr>
          <a:xfrm flipH="1">
            <a:off x="444425" y="877332"/>
            <a:ext cx="8318575" cy="0"/>
          </a:xfrm>
          <a:prstGeom prst="line">
            <a:avLst/>
          </a:prstGeom>
          <a:ln w="38100">
            <a:solidFill>
              <a:srgbClr val="9DC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04825" y="508000"/>
            <a:ext cx="8258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Вопросы?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290" y="1018008"/>
            <a:ext cx="86521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1)По услугам </a:t>
            </a:r>
            <a:r>
              <a:rPr lang="ru-RU" sz="1400" dirty="0"/>
              <a:t>по переданным </a:t>
            </a:r>
            <a:r>
              <a:rPr lang="ru-RU" sz="1400" dirty="0" smtClean="0"/>
              <a:t>полномочиям административные </a:t>
            </a:r>
            <a:r>
              <a:rPr lang="ru-RU" sz="1400" dirty="0"/>
              <a:t>регламенты разрабатывают областные департаменты и переводят услуги в электронный формат? </a:t>
            </a:r>
            <a:endParaRPr lang="ru-RU" sz="1400" dirty="0" smtClean="0"/>
          </a:p>
          <a:p>
            <a:r>
              <a:rPr lang="ru-RU" sz="1400" u="sng" dirty="0" smtClean="0"/>
              <a:t>Ответ</a:t>
            </a:r>
            <a:r>
              <a:rPr lang="ru-RU" sz="1400" dirty="0" smtClean="0"/>
              <a:t>: Да.</a:t>
            </a:r>
          </a:p>
          <a:p>
            <a:endParaRPr lang="ru-RU" sz="1400" dirty="0" smtClean="0"/>
          </a:p>
          <a:p>
            <a:r>
              <a:rPr lang="ru-RU" sz="1400" dirty="0" smtClean="0"/>
              <a:t>2)Надо </a:t>
            </a:r>
            <a:r>
              <a:rPr lang="ru-RU" sz="1400" dirty="0"/>
              <a:t>ли на уровне района эти услуги </a:t>
            </a:r>
            <a:r>
              <a:rPr lang="ru-RU" sz="1400" dirty="0" smtClean="0"/>
              <a:t>включать в </a:t>
            </a:r>
            <a:r>
              <a:rPr lang="ru-RU" sz="1400" dirty="0"/>
              <a:t>план перевода </a:t>
            </a:r>
            <a:r>
              <a:rPr lang="ru-RU" sz="1400" dirty="0" smtClean="0"/>
              <a:t>услуг?</a:t>
            </a:r>
          </a:p>
          <a:p>
            <a:r>
              <a:rPr lang="ru-RU" sz="1400" u="sng" dirty="0" smtClean="0"/>
              <a:t>Ответ</a:t>
            </a:r>
            <a:r>
              <a:rPr lang="ru-RU" sz="1400" dirty="0" smtClean="0"/>
              <a:t>: Нет. </a:t>
            </a:r>
          </a:p>
          <a:p>
            <a:endParaRPr lang="ru-RU" sz="1400" dirty="0"/>
          </a:p>
          <a:p>
            <a:r>
              <a:rPr lang="ru-RU" sz="1400" dirty="0" smtClean="0"/>
              <a:t>3)</a:t>
            </a:r>
            <a:r>
              <a:rPr lang="ru-RU" sz="1400" dirty="0"/>
              <a:t> МСЗУ переведены в Эл. формат, но мы не все услуги заносили в реестр </a:t>
            </a:r>
            <a:r>
              <a:rPr lang="ru-RU" sz="1400" dirty="0" smtClean="0"/>
              <a:t>муниципальных </a:t>
            </a:r>
            <a:r>
              <a:rPr lang="ru-RU" sz="1400" dirty="0"/>
              <a:t>услуг, это сделал ваш департамент? </a:t>
            </a:r>
            <a:endParaRPr lang="ru-RU" sz="1400" dirty="0" smtClean="0"/>
          </a:p>
          <a:p>
            <a:r>
              <a:rPr lang="ru-RU" sz="1400" u="sng" dirty="0" smtClean="0"/>
              <a:t>Ответ</a:t>
            </a:r>
            <a:r>
              <a:rPr lang="ru-RU" sz="1400" dirty="0" smtClean="0"/>
              <a:t>: Нет, информация об услуге «зашита» в концентраторной форме по каждой МСЗУ (ответственность </a:t>
            </a:r>
            <a:r>
              <a:rPr lang="ru-RU" sz="1400" dirty="0" err="1" smtClean="0"/>
              <a:t>Минцифры</a:t>
            </a:r>
            <a:r>
              <a:rPr lang="ru-RU" sz="1400" smtClean="0"/>
              <a:t> России).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4)Или </a:t>
            </a:r>
            <a:r>
              <a:rPr lang="ru-RU" sz="1400" dirty="0"/>
              <a:t>все таки надо все МСЗУ сначала на уровне района занести в реестр услуг</a:t>
            </a:r>
            <a:r>
              <a:rPr lang="ru-RU" sz="1400" dirty="0" smtClean="0"/>
              <a:t>?</a:t>
            </a:r>
          </a:p>
          <a:p>
            <a:r>
              <a:rPr lang="ru-RU" sz="1400" u="sng" dirty="0" smtClean="0"/>
              <a:t>Ответ:</a:t>
            </a:r>
            <a:r>
              <a:rPr lang="ru-RU" sz="1400" dirty="0" smtClean="0"/>
              <a:t> Да, необходимо занести информацию в реестр услуг.</a:t>
            </a:r>
          </a:p>
          <a:p>
            <a:endParaRPr lang="ru-RU" sz="1400" dirty="0" smtClean="0"/>
          </a:p>
          <a:p>
            <a:r>
              <a:rPr lang="ru-RU" sz="1400" dirty="0"/>
              <a:t> </a:t>
            </a:r>
            <a:r>
              <a:rPr lang="ru-RU" sz="1400" dirty="0" smtClean="0"/>
              <a:t>5)Желательно </a:t>
            </a:r>
            <a:r>
              <a:rPr lang="ru-RU" sz="1400" dirty="0"/>
              <a:t>показать </a:t>
            </a:r>
            <a:r>
              <a:rPr lang="ru-RU" sz="1400" dirty="0" smtClean="0"/>
              <a:t>как занести информацию в реестр услуг, </a:t>
            </a:r>
            <a:r>
              <a:rPr lang="ru-RU" sz="1400" dirty="0"/>
              <a:t>многие специалисты </a:t>
            </a:r>
            <a:r>
              <a:rPr lang="ru-RU" sz="1400" dirty="0" smtClean="0"/>
              <a:t>поменялись.</a:t>
            </a:r>
          </a:p>
          <a:p>
            <a:r>
              <a:rPr lang="ru-RU" sz="1400" u="sng" dirty="0" smtClean="0"/>
              <a:t>Ответ: </a:t>
            </a:r>
            <a:r>
              <a:rPr lang="ru-RU" sz="1400" dirty="0" smtClean="0"/>
              <a:t>Ежегодно проводится учеба по работе в реестре услуг, все ОМСУ приглашаются для учебы официальными письмами. Обучающие материалы доступны всем желающим по адресу: </a:t>
            </a:r>
            <a:r>
              <a:rPr lang="ru-RU" sz="1400" u="sng" dirty="0" smtClean="0">
                <a:hlinkClick r:id="rId3"/>
              </a:rPr>
              <a:t>https</a:t>
            </a:r>
            <a:r>
              <a:rPr lang="ru-RU" sz="1400" u="sng" dirty="0">
                <a:hlinkClick r:id="rId3"/>
              </a:rPr>
              <a:t>://medialib.gov70.ru/d/33736c0e81e3443c88e8/</a:t>
            </a:r>
            <a:r>
              <a:rPr lang="ru-RU" sz="1400" dirty="0"/>
              <a:t>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6)</a:t>
            </a:r>
            <a:r>
              <a:rPr lang="ru-RU" sz="1400" dirty="0"/>
              <a:t> В </a:t>
            </a:r>
            <a:r>
              <a:rPr lang="ru-RU" sz="1400" dirty="0" smtClean="0"/>
              <a:t>ПГС «очный приём» </a:t>
            </a:r>
            <a:r>
              <a:rPr lang="ru-RU" sz="1400" dirty="0"/>
              <a:t>мало услуг, этот перечень расширится и когда? </a:t>
            </a:r>
            <a:r>
              <a:rPr lang="ru-RU" sz="1400" dirty="0" smtClean="0"/>
              <a:t>Работа в ПГС «очный прием»?</a:t>
            </a:r>
            <a:r>
              <a:rPr lang="ru-RU" sz="1400" dirty="0"/>
              <a:t> </a:t>
            </a:r>
          </a:p>
          <a:p>
            <a:r>
              <a:rPr lang="ru-RU" sz="1400" u="sng" dirty="0" smtClean="0"/>
              <a:t>Ответ:</a:t>
            </a:r>
            <a:r>
              <a:rPr lang="ru-RU" sz="1400" dirty="0" smtClean="0"/>
              <a:t> Перечень услуг в ПГС «очный прием» утвержден постановлением </a:t>
            </a:r>
            <a:r>
              <a:rPr lang="ru-RU" sz="1400" dirty="0"/>
              <a:t>Правительства </a:t>
            </a:r>
            <a:r>
              <a:rPr lang="ru-RU" sz="1400" dirty="0" smtClean="0"/>
              <a:t>РФ от </a:t>
            </a:r>
            <a:r>
              <a:rPr lang="ru-RU" sz="1400" dirty="0"/>
              <a:t>01.03.2022 № </a:t>
            </a:r>
            <a:r>
              <a:rPr lang="ru-RU" sz="1400" dirty="0" smtClean="0"/>
              <a:t>277, сроки определяет </a:t>
            </a:r>
            <a:r>
              <a:rPr lang="ru-RU" sz="1400" dirty="0" err="1" smtClean="0"/>
              <a:t>Минцифра</a:t>
            </a:r>
            <a:r>
              <a:rPr lang="ru-RU" sz="1400" dirty="0" smtClean="0"/>
              <a:t> России.</a:t>
            </a:r>
          </a:p>
          <a:p>
            <a:r>
              <a:rPr lang="ru-RU" sz="1400" dirty="0" smtClean="0"/>
              <a:t>Порядок работы в ПГС «очный прием» можно посмотреть по адресу: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disk.yandex.ru/i/iyyUtt9iWvDl7w</a:t>
            </a:r>
            <a:endParaRPr lang="en-US" sz="1400" dirty="0">
              <a:solidFill>
                <a:srgbClr val="898E9A"/>
              </a:solidFill>
            </a:endParaRPr>
          </a:p>
          <a:p>
            <a:r>
              <a:rPr lang="en-US" sz="1400" dirty="0">
                <a:solidFill>
                  <a:srgbClr val="2747AF"/>
                </a:solidFill>
                <a:hlinkClick r:id="rId5"/>
              </a:rPr>
              <a:t>https://</a:t>
            </a:r>
            <a:r>
              <a:rPr lang="en-US" sz="1400" dirty="0" smtClean="0">
                <a:solidFill>
                  <a:srgbClr val="2747AF"/>
                </a:solidFill>
                <a:hlinkClick r:id="rId5"/>
              </a:rPr>
              <a:t>disk.yandex.ru/i/aKC53o5SnZugSg</a:t>
            </a:r>
            <a:endParaRPr lang="en-US" sz="1400" dirty="0">
              <a:solidFill>
                <a:srgbClr val="3B42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44257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19718</TotalTime>
  <Words>1194</Words>
  <Application>Microsoft Office PowerPoint</Application>
  <PresentationFormat>Экран (4:3)</PresentationFormat>
  <Paragraphs>160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Лудинова Юлия Вячеславовна</dc:creator>
  <cp:lastModifiedBy>Анжелика Владимировна Полосина</cp:lastModifiedBy>
  <cp:revision>812</cp:revision>
  <cp:lastPrinted>2019-10-24T14:29:55Z</cp:lastPrinted>
  <dcterms:created xsi:type="dcterms:W3CDTF">2017-09-23T10:19:48Z</dcterms:created>
  <dcterms:modified xsi:type="dcterms:W3CDTF">2022-11-08T11:03:30Z</dcterms:modified>
</cp:coreProperties>
</file>